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17" r:id="rId2"/>
  </p:sldMasterIdLst>
  <p:notesMasterIdLst>
    <p:notesMasterId r:id="rId14"/>
  </p:notesMasterIdLst>
  <p:sldIdLst>
    <p:sldId id="307" r:id="rId3"/>
    <p:sldId id="308" r:id="rId4"/>
    <p:sldId id="309" r:id="rId5"/>
    <p:sldId id="312" r:id="rId6"/>
    <p:sldId id="315" r:id="rId7"/>
    <p:sldId id="316" r:id="rId8"/>
    <p:sldId id="318" r:id="rId9"/>
    <p:sldId id="313" r:id="rId10"/>
    <p:sldId id="317" r:id="rId11"/>
    <p:sldId id="314" r:id="rId12"/>
    <p:sldId id="279" r:id="rId1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C767"/>
    <a:srgbClr val="336600"/>
    <a:srgbClr val="96BC64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80420" autoAdjust="0"/>
  </p:normalViewPr>
  <p:slideViewPr>
    <p:cSldViewPr>
      <p:cViewPr>
        <p:scale>
          <a:sx n="100" d="100"/>
          <a:sy n="100" d="100"/>
        </p:scale>
        <p:origin x="-1944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2EC4BAD-DF5F-40B3-9328-82304686776E}" type="datetimeFigureOut">
              <a:rPr lang="en-GB"/>
              <a:pPr>
                <a:defRPr/>
              </a:pPr>
              <a:t>13/10/2016</a:t>
            </a:fld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51EC76A-3E12-4666-ACF8-07A1F082C7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9489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1EC76A-3E12-4666-ACF8-07A1F082C732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578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0">
              <a:srgbClr val="DDEBCF">
                <a:lumMod val="0"/>
                <a:alpha val="75000"/>
              </a:srgbClr>
            </a:gs>
            <a:gs pos="0">
              <a:srgbClr val="DDEBCF">
                <a:lumMod val="62000"/>
              </a:srgbClr>
            </a:gs>
            <a:gs pos="98000">
              <a:srgbClr val="9CB86E">
                <a:lumMod val="64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635896" y="2493888"/>
            <a:ext cx="4968875" cy="863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Calibri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Calibri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Calibri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Calibri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82060"/>
            <a:ext cx="2001909" cy="3313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58" y="1916832"/>
            <a:ext cx="300513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6444208" y="6501705"/>
            <a:ext cx="269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Solutions for Risk Reduction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6475573"/>
            <a:ext cx="360040" cy="3600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60649"/>
            <a:ext cx="2391595" cy="38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334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-29294" y="188640"/>
            <a:ext cx="9144000" cy="720080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  <a:latin typeface="+mj-lt"/>
              </a:defRPr>
            </a:lvl1pPr>
            <a:lvl2pPr algn="l">
              <a:defRPr>
                <a:solidFill>
                  <a:schemeClr val="bg1"/>
                </a:solidFill>
                <a:latin typeface="+mj-lt"/>
              </a:defRPr>
            </a:lvl2pPr>
            <a:lvl3pPr algn="l">
              <a:defRPr>
                <a:solidFill>
                  <a:schemeClr val="bg1"/>
                </a:solidFill>
                <a:latin typeface="+mj-lt"/>
              </a:defRPr>
            </a:lvl3pPr>
            <a:lvl4pPr algn="l">
              <a:defRPr>
                <a:solidFill>
                  <a:schemeClr val="bg1"/>
                </a:solidFill>
                <a:latin typeface="+mj-lt"/>
              </a:defRPr>
            </a:lvl4pPr>
            <a:lvl5pPr algn="l"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07950" y="1557338"/>
            <a:ext cx="8928100" cy="4535487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+mn-lt"/>
              </a:defRPr>
            </a:lvl1pPr>
            <a:lvl2pPr algn="l">
              <a:defRPr>
                <a:latin typeface="+mn-lt"/>
              </a:defRPr>
            </a:lvl2pPr>
            <a:lvl3pPr algn="l">
              <a:defRPr>
                <a:latin typeface="+mn-lt"/>
              </a:defRPr>
            </a:lvl3pPr>
            <a:lvl4pPr algn="l">
              <a:defRPr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0" y="1124744"/>
            <a:ext cx="9036050" cy="288131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+mn-lt"/>
              </a:defRPr>
            </a:lvl1pPr>
            <a:lvl2pPr algn="l">
              <a:defRPr sz="1600"/>
            </a:lvl2pPr>
            <a:lvl3pPr algn="l">
              <a:defRPr sz="1400"/>
            </a:lvl3pPr>
            <a:lvl4pPr algn="l">
              <a:defRPr sz="1200"/>
            </a:lvl4pPr>
            <a:lvl5pPr algn="l"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0705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0" y="260648"/>
            <a:ext cx="9144000" cy="720080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  <a:latin typeface="+mj-lt"/>
              </a:defRPr>
            </a:lvl1pPr>
            <a:lvl2pPr algn="l">
              <a:defRPr>
                <a:solidFill>
                  <a:schemeClr val="bg1"/>
                </a:solidFill>
                <a:latin typeface="+mj-lt"/>
              </a:defRPr>
            </a:lvl2pPr>
            <a:lvl3pPr algn="l">
              <a:defRPr>
                <a:solidFill>
                  <a:schemeClr val="bg1"/>
                </a:solidFill>
                <a:latin typeface="+mj-lt"/>
              </a:defRPr>
            </a:lvl3pPr>
            <a:lvl4pPr algn="l">
              <a:defRPr>
                <a:solidFill>
                  <a:schemeClr val="bg1"/>
                </a:solidFill>
                <a:latin typeface="+mj-lt"/>
              </a:defRPr>
            </a:lvl4pPr>
            <a:lvl5pPr algn="l"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0" y="1124744"/>
            <a:ext cx="9036050" cy="288131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+mn-lt"/>
              </a:defRPr>
            </a:lvl1pPr>
            <a:lvl2pPr algn="l">
              <a:defRPr sz="1600"/>
            </a:lvl2pPr>
            <a:lvl3pPr algn="l">
              <a:defRPr sz="1400"/>
            </a:lvl3pPr>
            <a:lvl4pPr algn="l">
              <a:defRPr sz="1200"/>
            </a:lvl4pPr>
            <a:lvl5pPr algn="l"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07950" y="1557338"/>
            <a:ext cx="8928100" cy="4535487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+mn-lt"/>
              </a:defRPr>
            </a:lvl1pPr>
            <a:lvl2pPr algn="l">
              <a:defRPr>
                <a:latin typeface="+mn-lt"/>
              </a:defRPr>
            </a:lvl2pPr>
            <a:lvl3pPr algn="l">
              <a:defRPr>
                <a:latin typeface="+mn-lt"/>
              </a:defRPr>
            </a:lvl3pPr>
            <a:lvl4pPr algn="l">
              <a:defRPr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3003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796136" y="1438800"/>
            <a:ext cx="3347864" cy="4798512"/>
          </a:xfrm>
          <a:prstGeom prst="rect">
            <a:avLst/>
          </a:prstGeom>
          <a:solidFill>
            <a:srgbClr val="96BC64"/>
          </a:solidFill>
        </p:spPr>
        <p:txBody>
          <a:bodyPr/>
          <a:lstStyle>
            <a:lvl1pPr algn="l">
              <a:defRPr sz="2400">
                <a:solidFill>
                  <a:schemeClr val="bg1"/>
                </a:solidFill>
                <a:latin typeface="+mn-lt"/>
                <a:cs typeface="Calibri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+mn-lt"/>
                <a:cs typeface="Calibri" pitchFamily="34" charset="0"/>
              </a:defRPr>
            </a:lvl2pPr>
            <a:lvl3pPr>
              <a:defRPr sz="1800">
                <a:solidFill>
                  <a:schemeClr val="bg1"/>
                </a:solidFill>
                <a:latin typeface="+mn-lt"/>
                <a:cs typeface="Calibri" pitchFamily="34" charset="0"/>
              </a:defRPr>
            </a:lvl3pPr>
            <a:lvl4pPr>
              <a:defRPr sz="1600">
                <a:solidFill>
                  <a:schemeClr val="bg1"/>
                </a:solidFill>
                <a:latin typeface="+mn-lt"/>
                <a:cs typeface="Calibri" pitchFamily="34" charset="0"/>
              </a:defRPr>
            </a:lvl4pPr>
            <a:lvl5pPr>
              <a:defRPr sz="1600">
                <a:solidFill>
                  <a:schemeClr val="bg1"/>
                </a:solidFill>
                <a:latin typeface="+mn-lt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6" name="Rectangle 3"/>
          <p:cNvSpPr>
            <a:spLocks noChangeArrowheads="1"/>
          </p:cNvSpPr>
          <p:nvPr userDrawn="1"/>
        </p:nvSpPr>
        <p:spPr bwMode="auto">
          <a:xfrm>
            <a:off x="5777880" y="1412776"/>
            <a:ext cx="3366120" cy="4824536"/>
          </a:xfrm>
          <a:prstGeom prst="rect">
            <a:avLst/>
          </a:prstGeom>
          <a:solidFill>
            <a:srgbClr val="003300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0" y="260648"/>
            <a:ext cx="9144000" cy="720080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  <a:latin typeface="+mj-lt"/>
              </a:defRPr>
            </a:lvl1pPr>
            <a:lvl2pPr algn="l">
              <a:defRPr>
                <a:solidFill>
                  <a:schemeClr val="bg1"/>
                </a:solidFill>
                <a:latin typeface="+mj-lt"/>
              </a:defRPr>
            </a:lvl2pPr>
            <a:lvl3pPr algn="l">
              <a:defRPr>
                <a:solidFill>
                  <a:schemeClr val="bg1"/>
                </a:solidFill>
                <a:latin typeface="+mj-lt"/>
              </a:defRPr>
            </a:lvl3pPr>
            <a:lvl4pPr algn="l">
              <a:defRPr>
                <a:solidFill>
                  <a:schemeClr val="bg1"/>
                </a:solidFill>
                <a:latin typeface="+mj-lt"/>
              </a:defRPr>
            </a:lvl4pPr>
            <a:lvl5pPr algn="l"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0" y="1052736"/>
            <a:ext cx="9036050" cy="288131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+mn-lt"/>
              </a:defRPr>
            </a:lvl1pPr>
            <a:lvl2pPr algn="l">
              <a:defRPr sz="1600"/>
            </a:lvl2pPr>
            <a:lvl3pPr algn="l">
              <a:defRPr sz="1400"/>
            </a:lvl3pPr>
            <a:lvl4pPr algn="l">
              <a:defRPr sz="1200"/>
            </a:lvl4pPr>
            <a:lvl5pPr algn="l"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79388" y="1628775"/>
            <a:ext cx="5472112" cy="42481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31348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>
          <a:gsLst>
            <a:gs pos="0">
              <a:srgbClr val="89C767">
                <a:alpha val="74902"/>
              </a:srgbClr>
            </a:gs>
            <a:gs pos="0">
              <a:srgbClr val="DDEBCF">
                <a:lumMod val="62000"/>
              </a:srgbClr>
            </a:gs>
            <a:gs pos="98000">
              <a:srgbClr val="9CB86E">
                <a:lumMod val="64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70781" y="1844824"/>
            <a:ext cx="6802437" cy="1872208"/>
          </a:xfrm>
          <a:prstGeom prst="rect">
            <a:avLst/>
          </a:prstGeom>
        </p:spPr>
        <p:txBody>
          <a:bodyPr/>
          <a:lstStyle>
            <a:lvl1pPr algn="l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4" y="6500228"/>
            <a:ext cx="2001909" cy="3313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57" y="6485916"/>
            <a:ext cx="327459" cy="327459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6444208" y="6501705"/>
            <a:ext cx="269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Solutions for Risk Reduction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9143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gradFill>
          <a:gsLst>
            <a:gs pos="0">
              <a:srgbClr val="89C767">
                <a:alpha val="74902"/>
              </a:srgbClr>
            </a:gs>
            <a:gs pos="0">
              <a:srgbClr val="DDEBCF">
                <a:lumMod val="62000"/>
              </a:srgbClr>
            </a:gs>
            <a:gs pos="98000">
              <a:srgbClr val="9CB86E">
                <a:lumMod val="64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4" y="6500228"/>
            <a:ext cx="2001909" cy="3313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57" y="6485916"/>
            <a:ext cx="327459" cy="327459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6444208" y="6501705"/>
            <a:ext cx="269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Solutions for Risk Reduction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1" name="Rectangle 3"/>
          <p:cNvSpPr>
            <a:spLocks noChangeArrowheads="1"/>
          </p:cNvSpPr>
          <p:nvPr userDrawn="1"/>
        </p:nvSpPr>
        <p:spPr bwMode="auto">
          <a:xfrm>
            <a:off x="-15237" y="233505"/>
            <a:ext cx="9180512" cy="720725"/>
          </a:xfrm>
          <a:prstGeom prst="rect">
            <a:avLst/>
          </a:prstGeom>
          <a:solidFill>
            <a:srgbClr val="003300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0" y="260648"/>
            <a:ext cx="9144000" cy="720080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bg1"/>
                </a:solidFill>
                <a:latin typeface="+mj-lt"/>
              </a:defRPr>
            </a:lvl1pPr>
            <a:lvl2pPr algn="l">
              <a:defRPr>
                <a:solidFill>
                  <a:schemeClr val="bg1"/>
                </a:solidFill>
                <a:latin typeface="+mj-lt"/>
              </a:defRPr>
            </a:lvl2pPr>
            <a:lvl3pPr algn="l">
              <a:defRPr>
                <a:solidFill>
                  <a:schemeClr val="bg1"/>
                </a:solidFill>
                <a:latin typeface="+mj-lt"/>
              </a:defRPr>
            </a:lvl3pPr>
            <a:lvl4pPr algn="l">
              <a:defRPr>
                <a:solidFill>
                  <a:schemeClr val="bg1"/>
                </a:solidFill>
                <a:latin typeface="+mj-lt"/>
              </a:defRPr>
            </a:lvl4pPr>
            <a:lvl5pPr algn="l"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107950" y="1268760"/>
            <a:ext cx="8928100" cy="482406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n-lt"/>
              </a:defRPr>
            </a:lvl1pPr>
            <a:lvl2pPr algn="l">
              <a:defRPr>
                <a:solidFill>
                  <a:schemeClr val="bg1"/>
                </a:solidFill>
                <a:latin typeface="+mn-lt"/>
              </a:defRPr>
            </a:lvl2pPr>
            <a:lvl3pPr algn="l">
              <a:defRPr>
                <a:solidFill>
                  <a:schemeClr val="bg1"/>
                </a:solidFill>
                <a:latin typeface="+mn-lt"/>
              </a:defRPr>
            </a:lvl3pPr>
            <a:lvl4pPr algn="l">
              <a:defRPr>
                <a:solidFill>
                  <a:schemeClr val="bg1"/>
                </a:solidFill>
                <a:latin typeface="+mn-lt"/>
              </a:defRPr>
            </a:lvl4pPr>
            <a:lvl5pPr algn="l"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8379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690308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-16927" y="6237312"/>
            <a:ext cx="9180512" cy="404812"/>
          </a:xfrm>
          <a:prstGeom prst="rect">
            <a:avLst/>
          </a:prstGeom>
          <a:solidFill>
            <a:srgbClr val="96BC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7168" y="6231551"/>
            <a:ext cx="9200097" cy="416334"/>
          </a:xfrm>
          <a:prstGeom prst="rect">
            <a:avLst/>
          </a:prstGeom>
          <a:solidFill>
            <a:srgbClr val="003300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0"/>
            <a:ext cx="9144000" cy="1438800"/>
          </a:xfrm>
          <a:prstGeom prst="rect">
            <a:avLst/>
          </a:prstGeom>
          <a:solidFill>
            <a:srgbClr val="96BC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5237" y="233505"/>
            <a:ext cx="9180512" cy="720725"/>
          </a:xfrm>
          <a:prstGeom prst="rect">
            <a:avLst/>
          </a:prstGeom>
          <a:solidFill>
            <a:srgbClr val="003300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123851"/>
            <a:ext cx="9144000" cy="314949"/>
          </a:xfrm>
          <a:prstGeom prst="rect">
            <a:avLst/>
          </a:prstGeom>
          <a:gradFill rotWithShape="1">
            <a:gsLst>
              <a:gs pos="0">
                <a:schemeClr val="bg2">
                  <a:alpha val="31000"/>
                </a:schemeClr>
              </a:gs>
              <a:gs pos="100000">
                <a:schemeClr val="bg2">
                  <a:gamma/>
                  <a:shade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en-GB" b="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74060"/>
            <a:ext cx="2001909" cy="3313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904" r:id="rId2"/>
    <p:sldLayoutId id="2147483909" r:id="rId3"/>
    <p:sldLayoutId id="2147483912" r:id="rId4"/>
    <p:sldLayoutId id="2147483914" r:id="rId5"/>
    <p:sldLayoutId id="2147483915" r:id="rId6"/>
    <p:sldLayoutId id="2147483916" r:id="rId7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Calibri" pitchFamily="34" charset="0"/>
          <a:ea typeface="+mj-ea"/>
          <a:cs typeface="Calibri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0" indent="0" algn="ctr" rtl="0" eaLnBrk="1" fontAlgn="base" hangingPunct="1">
        <a:spcBef>
          <a:spcPct val="20000"/>
        </a:spcBef>
        <a:spcAft>
          <a:spcPct val="0"/>
        </a:spcAft>
        <a:buNone/>
        <a:defRPr sz="3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-5258" y="6231551"/>
            <a:ext cx="9200097" cy="416334"/>
          </a:xfrm>
          <a:prstGeom prst="rect">
            <a:avLst/>
          </a:prstGeom>
          <a:solidFill>
            <a:srgbClr val="003300">
              <a:alpha val="3098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 b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0" y="6241863"/>
            <a:ext cx="9180512" cy="404812"/>
          </a:xfrm>
          <a:prstGeom prst="rect">
            <a:avLst/>
          </a:prstGeom>
          <a:solidFill>
            <a:srgbClr val="96BC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26" y="6266036"/>
            <a:ext cx="2001909" cy="33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4603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Casella Flowmeters</a:t>
            </a:r>
          </a:p>
          <a:p>
            <a:r>
              <a:rPr lang="en-GB" sz="2800" dirty="0" smtClean="0"/>
              <a:t>Initial Business Case Proposal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873300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Opportunities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Why we should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07504" y="1484784"/>
            <a:ext cx="8928100" cy="453548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Offer a differentiated product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Make a product which meets OUR needs</a:t>
            </a: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Become a </a:t>
            </a:r>
            <a:r>
              <a:rPr lang="en-GB" sz="2800" dirty="0"/>
              <a:t>‘go to’ air sampling company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Offers </a:t>
            </a:r>
            <a:r>
              <a:rPr lang="en-GB" sz="2800" dirty="0"/>
              <a:t>our distributors a viable </a:t>
            </a:r>
            <a:r>
              <a:rPr lang="en-GB" sz="2800" dirty="0" smtClean="0"/>
              <a:t>alternative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Symbiotic sales with Apex2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Have the flowmeter ‘talk’ to the Apex2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Be part of the Apex2 Package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Better low flow application solutions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Option of inclusion of this technology in other products going forward e.g. Guardian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8401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Questions?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0899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Why we need a flowmeter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To support our air sampling business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We already supply a range of flowmeters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Mesa labs have withdrawn their agreement to supply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TSI’s offer to badge theirs is unworkable</a:t>
            </a:r>
            <a:endParaRPr lang="en-GB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The current position</a:t>
            </a:r>
            <a:endParaRPr lang="en-GB" dirty="0"/>
          </a:p>
        </p:txBody>
      </p:sp>
      <p:pic>
        <p:nvPicPr>
          <p:cNvPr id="5" name="Picture 4" descr="S:\Working Environment SU\Marketing\Public\Images\Products\Bios Pics\200Defender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123" y="4005064"/>
            <a:ext cx="2088232" cy="1901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85007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The Market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Types of Flowmeters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Field Rotameters: Continue to supply</a:t>
            </a:r>
          </a:p>
          <a:p>
            <a:endParaRPr lang="en-GB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Primary Calibrators – Mesa Defender Series</a:t>
            </a:r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TSI Primary Calibrators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Other Volumetric – </a:t>
            </a:r>
            <a:r>
              <a:rPr lang="en-GB" sz="2400" dirty="0" err="1" smtClean="0"/>
              <a:t>eg</a:t>
            </a:r>
            <a:r>
              <a:rPr lang="en-GB" sz="2400" dirty="0" smtClean="0"/>
              <a:t>. </a:t>
            </a:r>
            <a:r>
              <a:rPr lang="en-GB" sz="2400" dirty="0" err="1" smtClean="0"/>
              <a:t>Gilibrator</a:t>
            </a:r>
            <a:r>
              <a:rPr lang="en-GB" sz="2400" dirty="0" smtClean="0"/>
              <a:t>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Other Mass Flow – </a:t>
            </a:r>
            <a:r>
              <a:rPr lang="en-GB" sz="2400" dirty="0" err="1" smtClean="0"/>
              <a:t>eg</a:t>
            </a:r>
            <a:r>
              <a:rPr lang="en-GB" sz="2400" dirty="0" smtClean="0"/>
              <a:t>. </a:t>
            </a:r>
            <a:r>
              <a:rPr lang="en-GB" sz="2400" dirty="0" err="1" smtClean="0"/>
              <a:t>Alicat</a:t>
            </a: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19858"/>
            <a:ext cx="89693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089" y="2021892"/>
            <a:ext cx="1375410" cy="125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96952"/>
            <a:ext cx="107950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45024"/>
            <a:ext cx="1060450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974" y="4581128"/>
            <a:ext cx="1044525" cy="1432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8938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The Market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Market Size and Major Players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The Mesa Defender Series dominates the market – estimated sales 2000-2500 units per year.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TSI Primary flowmeters; est. similar numbers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Casella share &lt;1%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Opportunity for </a:t>
            </a:r>
          </a:p>
          <a:p>
            <a:r>
              <a:rPr lang="en-GB" sz="2800" dirty="0" smtClean="0"/>
              <a:t>	differentiated product</a:t>
            </a:r>
            <a:endParaRPr lang="en-GB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945382" cy="237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2457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Strategic Fit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Feedback suggests difficulties with existing products and a lack of choice:</a:t>
            </a:r>
          </a:p>
          <a:p>
            <a:endParaRPr lang="en-GB" sz="2800" i="1" dirty="0" smtClean="0"/>
          </a:p>
          <a:p>
            <a:r>
              <a:rPr lang="en-GB" sz="2000" i="1" dirty="0" smtClean="0"/>
              <a:t>“I believe we can supply a primary calibrator which is cheaper than the Defender but also nicer to use (the Defender is horrible in switching on/off and it is quite slow)”  </a:t>
            </a:r>
            <a:r>
              <a:rPr lang="en-GB" sz="2000" dirty="0" smtClean="0"/>
              <a:t>BA SYSTEMEN</a:t>
            </a:r>
          </a:p>
          <a:p>
            <a:endParaRPr lang="en-GB" sz="2000" i="1" dirty="0" smtClean="0"/>
          </a:p>
          <a:p>
            <a:r>
              <a:rPr lang="en-GB" sz="2000" i="1" dirty="0" smtClean="0"/>
              <a:t>“There is also the issue of accuracy. These (TSI) are essentially mass flow meters and they use a thermal flow sensor if I am not mistaken. This can be problematic with changing Temp/RH/</a:t>
            </a:r>
            <a:r>
              <a:rPr lang="en-GB" sz="2000" i="1" dirty="0" err="1" smtClean="0"/>
              <a:t>Baro</a:t>
            </a:r>
            <a:r>
              <a:rPr lang="en-GB" sz="2000" i="1" dirty="0" smtClean="0"/>
              <a:t>” </a:t>
            </a:r>
            <a:r>
              <a:rPr lang="en-GB" sz="2000" dirty="0" smtClean="0"/>
              <a:t>AMS HADEN</a:t>
            </a:r>
            <a:endParaRPr lang="en-GB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What customers say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536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The Options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Do Nothing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Lose &gt;50k business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Lose credibility as an air sampling supplier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Source through TSI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Cost: Set up charges up to £300k, </a:t>
            </a:r>
            <a:r>
              <a:rPr lang="en-GB" sz="1800" dirty="0" err="1" smtClean="0"/>
              <a:t>moq</a:t>
            </a:r>
            <a:r>
              <a:rPr lang="en-GB" sz="1800" dirty="0" smtClean="0"/>
              <a:t> 200 units @ 20% discount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Same look as product already in the field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They do this for </a:t>
            </a:r>
            <a:r>
              <a:rPr lang="en-GB" sz="1800" dirty="0" err="1" smtClean="0"/>
              <a:t>Sensydine</a:t>
            </a:r>
            <a:r>
              <a:rPr lang="en-GB" sz="1800" dirty="0" smtClean="0"/>
              <a:t> also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Only differentiator would be price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Source another 3</a:t>
            </a:r>
            <a:r>
              <a:rPr lang="en-GB" sz="2400" baseline="30000" dirty="0" smtClean="0"/>
              <a:t>rd</a:t>
            </a:r>
            <a:r>
              <a:rPr lang="en-GB" sz="2400" dirty="0" smtClean="0"/>
              <a:t> Party Product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‘Functional’, not cutting edge</a:t>
            </a:r>
          </a:p>
          <a:p>
            <a:pPr marL="1200150" lvl="1" indent="-457200">
              <a:buFont typeface="Arial" panose="020B0604020202020204" pitchFamily="34" charset="0"/>
              <a:buChar char="•"/>
            </a:pPr>
            <a:r>
              <a:rPr lang="en-GB" sz="1800" dirty="0" smtClean="0"/>
              <a:t>Do not claim to be primary calibrators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600" b="1" dirty="0" smtClean="0"/>
              <a:t>Make our own…</a:t>
            </a:r>
            <a:endParaRPr lang="en-GB" sz="36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What we could do..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09213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Make our own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7504" y="1412776"/>
            <a:ext cx="8928100" cy="482453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Using dBadge2 casing (£120)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Estimated development costs (£20k)</a:t>
            </a:r>
          </a:p>
          <a:p>
            <a:pPr marL="1085850" lvl="1" indent="-342900"/>
            <a:r>
              <a:rPr lang="en-GB" sz="1600" dirty="0" smtClean="0"/>
              <a:t>Additional £40k </a:t>
            </a:r>
            <a:r>
              <a:rPr lang="en-GB" sz="1600" u="sng" dirty="0" smtClean="0"/>
              <a:t>IF</a:t>
            </a:r>
            <a:r>
              <a:rPr lang="en-GB" sz="1600" dirty="0" smtClean="0"/>
              <a:t> new casing is required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Estimated development time 8 </a:t>
            </a:r>
            <a:r>
              <a:rPr lang="en-GB" sz="2000" dirty="0" smtClean="0"/>
              <a:t>months</a:t>
            </a:r>
          </a:p>
          <a:p>
            <a:pPr marL="1143000" lvl="3" indent="-285750"/>
            <a:r>
              <a:rPr lang="en-GB" sz="1600" dirty="0" smtClean="0"/>
              <a:t>1.5 Man days over 8 months</a:t>
            </a:r>
            <a:endParaRPr lang="en-GB" sz="1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Equipment to test to NIST standard (ca. £1500)</a:t>
            </a: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 smtClean="0"/>
              <a:t>Specs: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Flow measurement range 0-20l/min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Accuracy ±2% of flow rate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Battery powered &amp; rechargeable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Automatically compensates for temperature &amp; pressure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Field portable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Traceable calibration certificate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Compact and lightweight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sz="1600" dirty="0"/>
              <a:t>Shows continuous flow rate on the display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What would that entail?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1178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Business Case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Costings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84734" y="4149080"/>
            <a:ext cx="74888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Initial estimate of 100 units per year (Mesa Defender levels from 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(Conservative) Price of £750 – (cf. TSI £900/Mesa £1100) would mean payback of costs in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year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Assuming £20k development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IF new casing is required, costs rise to £60k. Payback time around a year and a half.</a:t>
            </a:r>
          </a:p>
          <a:p>
            <a:endParaRPr lang="en-GB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99"/>
            <a:ext cx="74295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436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Risks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Technical: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Not a current manufactured product</a:t>
            </a:r>
          </a:p>
          <a:p>
            <a:r>
              <a:rPr lang="en-GB" sz="2400" dirty="0" smtClean="0"/>
              <a:t>	-Make technical demonstrator to prove concept</a:t>
            </a:r>
          </a:p>
          <a:p>
            <a:r>
              <a:rPr lang="en-GB" dirty="0" smtClean="0"/>
              <a:t>Commercial: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 smtClean="0"/>
              <a:t>Niche market, Small number of players &amp; small market size</a:t>
            </a:r>
          </a:p>
          <a:p>
            <a:r>
              <a:rPr lang="en-GB" sz="2400" dirty="0" smtClean="0"/>
              <a:t>	- Promotion, Exposure and </a:t>
            </a:r>
            <a:r>
              <a:rPr lang="en-GB" sz="2400" dirty="0"/>
              <a:t>P</a:t>
            </a:r>
            <a:r>
              <a:rPr lang="en-GB" sz="2400" dirty="0" smtClean="0"/>
              <a:t>roduct Bundling</a:t>
            </a:r>
            <a:r>
              <a:rPr lang="en-GB" sz="2400" dirty="0"/>
              <a:t>	</a:t>
            </a:r>
          </a:p>
          <a:p>
            <a:pPr lvl="1" indent="0">
              <a:buNone/>
            </a:pPr>
            <a:endParaRPr lang="en-GB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..and mitigation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85287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tributor Conference Apex2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Distributor Conference Apex2</Template>
  <TotalTime>473</TotalTime>
  <Words>526</Words>
  <Application>Microsoft Office PowerPoint</Application>
  <PresentationFormat>On-screen Show (4:3)</PresentationFormat>
  <Paragraphs>91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Distributor Conference Apex2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Bowen</dc:creator>
  <cp:lastModifiedBy>Tim Turney</cp:lastModifiedBy>
  <cp:revision>18</cp:revision>
  <dcterms:created xsi:type="dcterms:W3CDTF">2015-11-09T11:39:06Z</dcterms:created>
  <dcterms:modified xsi:type="dcterms:W3CDTF">2016-10-13T13:43:45Z</dcterms:modified>
</cp:coreProperties>
</file>